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78" r:id="rId12"/>
    <p:sldId id="272" r:id="rId13"/>
    <p:sldId id="273" r:id="rId14"/>
    <p:sldId id="274" r:id="rId15"/>
    <p:sldId id="275" r:id="rId16"/>
    <p:sldId id="276" r:id="rId17"/>
    <p:sldId id="277" r:id="rId18"/>
    <p:sldId id="267" r:id="rId19"/>
    <p:sldId id="269" r:id="rId20"/>
    <p:sldId id="270" r:id="rId21"/>
    <p:sldId id="271" r:id="rId22"/>
    <p:sldId id="26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PDRAI-FNS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TOCANTINS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ANDAMENTO DOS TRABALHOS, ADEQUAÇÃO DE CONTEÚDOS E REVISÃO DE CRONOGRAMA</a:t>
            </a:r>
          </a:p>
          <a:p>
            <a:r>
              <a:rPr lang="pt-BR" dirty="0" smtClean="0"/>
              <a:t>Janeiro de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8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 seja.....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VER PÁGINA 43 DO PLANO DE </a:t>
            </a:r>
            <a:r>
              <a:rPr lang="pt-BR" sz="2800" dirty="0" smtClean="0"/>
              <a:t>TRABALHO (ETAPAS DE TRABALHO)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54541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DO P3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CONTEÚDO PROPOSTO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711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(1) </a:t>
            </a:r>
            <a:r>
              <a:rPr lang="es-AR" dirty="0" err="1" smtClean="0"/>
              <a:t>Premissas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s-AR" dirty="0" err="1" smtClean="0"/>
              <a:t>Responsável</a:t>
            </a:r>
            <a:r>
              <a:rPr lang="es-AR" dirty="0" smtClean="0"/>
              <a:t>(</a:t>
            </a:r>
            <a:r>
              <a:rPr lang="es-AR" dirty="0" err="1" smtClean="0"/>
              <a:t>is</a:t>
            </a:r>
            <a:r>
              <a:rPr lang="es-AR" dirty="0" smtClean="0"/>
              <a:t>):  </a:t>
            </a:r>
            <a:r>
              <a:rPr lang="es-AR" dirty="0" smtClean="0"/>
              <a:t>Urbana</a:t>
            </a:r>
            <a:endParaRPr lang="es-AR" dirty="0" smtClean="0"/>
          </a:p>
          <a:p>
            <a:pPr marL="514350" indent="-514350"/>
            <a:r>
              <a:rPr lang="es-AR" dirty="0" err="1" smtClean="0"/>
              <a:t>Conteúdo</a:t>
            </a:r>
            <a:r>
              <a:rPr lang="es-AR" dirty="0" smtClean="0"/>
              <a:t>:</a:t>
            </a:r>
          </a:p>
          <a:p>
            <a:pPr marL="914400" lvl="1" indent="-514350"/>
            <a:r>
              <a:rPr lang="es-AR" dirty="0" err="1" smtClean="0"/>
              <a:t>Governanca</a:t>
            </a:r>
            <a:r>
              <a:rPr lang="es-AR" dirty="0" smtClean="0"/>
              <a:t> </a:t>
            </a:r>
            <a:r>
              <a:rPr lang="es-AR" dirty="0" err="1" smtClean="0"/>
              <a:t>produtiva</a:t>
            </a:r>
            <a:r>
              <a:rPr lang="es-AR" dirty="0" smtClean="0"/>
              <a:t> e política</a:t>
            </a:r>
          </a:p>
          <a:p>
            <a:pPr marL="914400" lvl="1" indent="-514350"/>
            <a:r>
              <a:rPr lang="es-AR" dirty="0" err="1" smtClean="0"/>
              <a:t>Desenvolvimento</a:t>
            </a:r>
            <a:r>
              <a:rPr lang="es-AR" dirty="0" smtClean="0"/>
              <a:t> local vs. </a:t>
            </a:r>
            <a:r>
              <a:rPr lang="es-AR" dirty="0" err="1" smtClean="0"/>
              <a:t>Desenvolvimento</a:t>
            </a:r>
            <a:r>
              <a:rPr lang="es-AR" dirty="0" smtClean="0"/>
              <a:t> Regional</a:t>
            </a:r>
          </a:p>
          <a:p>
            <a:pPr marL="914400" lvl="1" indent="-514350"/>
            <a:r>
              <a:rPr lang="es-AR" dirty="0" err="1" smtClean="0"/>
              <a:t>Ícones</a:t>
            </a:r>
            <a:r>
              <a:rPr lang="es-AR" dirty="0" smtClean="0"/>
              <a:t> de </a:t>
            </a:r>
            <a:r>
              <a:rPr lang="es-AR" dirty="0" err="1" smtClean="0"/>
              <a:t>identidade</a:t>
            </a:r>
            <a:r>
              <a:rPr lang="es-AR" dirty="0" smtClean="0"/>
              <a:t> regional vs. </a:t>
            </a:r>
            <a:r>
              <a:rPr lang="es-AR" dirty="0" err="1" smtClean="0"/>
              <a:t>História</a:t>
            </a:r>
            <a:r>
              <a:rPr lang="es-AR" dirty="0" smtClean="0"/>
              <a:t> local</a:t>
            </a:r>
          </a:p>
        </p:txBody>
      </p:sp>
    </p:spTree>
    <p:extLst>
      <p:ext uri="{BB962C8B-B14F-4D97-AF65-F5344CB8AC3E}">
        <p14:creationId xmlns:p14="http://schemas.microsoft.com/office/powerpoint/2010/main" val="11659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45961"/>
            <a:ext cx="9875520" cy="1356360"/>
          </a:xfrm>
        </p:spPr>
        <p:txBody>
          <a:bodyPr>
            <a:normAutofit/>
          </a:bodyPr>
          <a:lstStyle/>
          <a:p>
            <a:r>
              <a:rPr lang="es-AR" sz="4000" dirty="0" smtClean="0"/>
              <a:t>(2) Mapa de Atores </a:t>
            </a:r>
            <a:r>
              <a:rPr lang="es-AR" sz="4000" dirty="0" smtClean="0"/>
              <a:t>Participantes e </a:t>
            </a:r>
            <a:r>
              <a:rPr lang="es-AR" sz="4000" dirty="0" smtClean="0"/>
              <a:t>Entrevistados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374140"/>
            <a:ext cx="8229600" cy="4525963"/>
          </a:xfrm>
        </p:spPr>
        <p:txBody>
          <a:bodyPr>
            <a:noAutofit/>
          </a:bodyPr>
          <a:lstStyle/>
          <a:p>
            <a:pPr marL="514350" indent="-514350"/>
            <a:r>
              <a:rPr lang="es-AR" sz="2000" dirty="0" err="1"/>
              <a:t>Responsável</a:t>
            </a:r>
            <a:r>
              <a:rPr lang="es-AR" sz="2000" dirty="0"/>
              <a:t>(</a:t>
            </a:r>
            <a:r>
              <a:rPr lang="es-AR" sz="2000" dirty="0" err="1"/>
              <a:t>is</a:t>
            </a:r>
            <a:r>
              <a:rPr lang="es-AR" sz="2000" dirty="0"/>
              <a:t>): </a:t>
            </a:r>
            <a:r>
              <a:rPr lang="es-AR" sz="2000" dirty="0" smtClean="0"/>
              <a:t>Urbana e FGV</a:t>
            </a:r>
            <a:endParaRPr lang="es-AR" sz="2000" dirty="0"/>
          </a:p>
          <a:p>
            <a:pPr marL="514350" indent="-514350"/>
            <a:r>
              <a:rPr lang="es-AR" sz="2000" dirty="0" err="1"/>
              <a:t>Conteúdo</a:t>
            </a:r>
            <a:r>
              <a:rPr lang="es-AR" sz="2000" dirty="0"/>
              <a:t>:</a:t>
            </a:r>
          </a:p>
          <a:p>
            <a:pPr lvl="1"/>
            <a:r>
              <a:rPr lang="es-AR" sz="1800" dirty="0" err="1"/>
              <a:t>Metodologia</a:t>
            </a:r>
            <a:r>
              <a:rPr lang="es-AR" sz="1800" dirty="0"/>
              <a:t> </a:t>
            </a:r>
            <a:r>
              <a:rPr lang="es-AR" sz="1800" dirty="0" smtClean="0"/>
              <a:t>das Oficinas (PES </a:t>
            </a:r>
            <a:r>
              <a:rPr lang="es-AR" sz="1800" dirty="0"/>
              <a:t>– destacando atores – </a:t>
            </a:r>
            <a:r>
              <a:rPr lang="es-AR" sz="1800" dirty="0" err="1"/>
              <a:t>quem</a:t>
            </a:r>
            <a:r>
              <a:rPr lang="es-AR" sz="1800" dirty="0"/>
              <a:t> fala)</a:t>
            </a:r>
          </a:p>
          <a:p>
            <a:pPr lvl="1"/>
            <a:r>
              <a:rPr lang="es-AR" sz="1800" dirty="0" err="1"/>
              <a:t>Processo</a:t>
            </a:r>
            <a:r>
              <a:rPr lang="es-AR" sz="1800" dirty="0"/>
              <a:t> de </a:t>
            </a:r>
            <a:r>
              <a:rPr lang="es-AR" sz="1800" dirty="0" err="1"/>
              <a:t>mobilizacao</a:t>
            </a:r>
            <a:r>
              <a:rPr lang="es-AR" sz="1800" dirty="0"/>
              <a:t>, convite e </a:t>
            </a:r>
            <a:r>
              <a:rPr lang="es-AR" sz="1800" dirty="0" err="1" smtClean="0"/>
              <a:t>imprensa</a:t>
            </a:r>
            <a:endParaRPr lang="es-AR" sz="1800" dirty="0" smtClean="0"/>
          </a:p>
          <a:p>
            <a:pPr lvl="1"/>
            <a:r>
              <a:rPr lang="es-AR" sz="1800" dirty="0" err="1" smtClean="0"/>
              <a:t>Metodologia</a:t>
            </a:r>
            <a:r>
              <a:rPr lang="es-AR" sz="1800" dirty="0" smtClean="0"/>
              <a:t> das entrevistas</a:t>
            </a:r>
          </a:p>
          <a:p>
            <a:pPr lvl="1"/>
            <a:r>
              <a:rPr lang="es-AR" sz="1800" dirty="0" err="1" smtClean="0"/>
              <a:t>Agrupamento</a:t>
            </a:r>
            <a:r>
              <a:rPr lang="es-AR" sz="1800" dirty="0" smtClean="0"/>
              <a:t> e </a:t>
            </a:r>
            <a:r>
              <a:rPr lang="es-AR" sz="1800" dirty="0" err="1" smtClean="0"/>
              <a:t>quantificação</a:t>
            </a:r>
            <a:r>
              <a:rPr lang="es-AR" sz="1800" dirty="0" smtClean="0"/>
              <a:t> dos agentes:</a:t>
            </a:r>
            <a:endParaRPr lang="es-AR" sz="1800" dirty="0"/>
          </a:p>
          <a:p>
            <a:pPr lvl="2"/>
            <a:r>
              <a:rPr lang="es-AR" sz="1600" dirty="0"/>
              <a:t>Agentes de </a:t>
            </a:r>
            <a:r>
              <a:rPr lang="es-AR" sz="1600" dirty="0" err="1"/>
              <a:t>governo</a:t>
            </a:r>
            <a:r>
              <a:rPr lang="es-AR" sz="1600" dirty="0"/>
              <a:t> local</a:t>
            </a:r>
          </a:p>
          <a:p>
            <a:pPr lvl="2"/>
            <a:r>
              <a:rPr lang="es-AR" sz="1600" dirty="0"/>
              <a:t>Agentes do </a:t>
            </a:r>
            <a:r>
              <a:rPr lang="es-AR" sz="1600" dirty="0" err="1"/>
              <a:t>governo</a:t>
            </a:r>
            <a:r>
              <a:rPr lang="es-AR" sz="1600" dirty="0"/>
              <a:t> federal</a:t>
            </a:r>
          </a:p>
          <a:p>
            <a:pPr lvl="2"/>
            <a:r>
              <a:rPr lang="es-AR" sz="1600" dirty="0" err="1"/>
              <a:t>Associacoes</a:t>
            </a:r>
            <a:r>
              <a:rPr lang="es-AR" sz="1600" dirty="0"/>
              <a:t> de </a:t>
            </a:r>
            <a:r>
              <a:rPr lang="es-AR" sz="1600" dirty="0" err="1"/>
              <a:t>produtores</a:t>
            </a:r>
            <a:endParaRPr lang="es-AR" sz="1600" dirty="0"/>
          </a:p>
          <a:p>
            <a:pPr lvl="3"/>
            <a:r>
              <a:rPr lang="es-AR" sz="1200" dirty="0" err="1"/>
              <a:t>Pequenos</a:t>
            </a:r>
            <a:endParaRPr lang="es-AR" sz="1200" dirty="0"/>
          </a:p>
          <a:p>
            <a:pPr lvl="3"/>
            <a:r>
              <a:rPr lang="es-AR" sz="1200" dirty="0" err="1"/>
              <a:t>Médios</a:t>
            </a:r>
            <a:r>
              <a:rPr lang="es-AR" sz="1200" dirty="0"/>
              <a:t> e grandes</a:t>
            </a:r>
          </a:p>
          <a:p>
            <a:pPr lvl="2"/>
            <a:r>
              <a:rPr lang="es-AR" sz="1600" dirty="0" err="1"/>
              <a:t>Federacoes</a:t>
            </a:r>
            <a:r>
              <a:rPr lang="es-AR" sz="1600" dirty="0"/>
              <a:t> de </a:t>
            </a:r>
            <a:r>
              <a:rPr lang="es-AR" sz="1600" dirty="0" err="1"/>
              <a:t>comércio</a:t>
            </a:r>
            <a:r>
              <a:rPr lang="es-AR" sz="1600" dirty="0"/>
              <a:t> </a:t>
            </a:r>
            <a:r>
              <a:rPr lang="es-AR" sz="1600" dirty="0" err="1"/>
              <a:t>ou</a:t>
            </a:r>
            <a:r>
              <a:rPr lang="es-AR" sz="1600" dirty="0"/>
              <a:t> industria</a:t>
            </a:r>
          </a:p>
          <a:p>
            <a:pPr lvl="2"/>
            <a:r>
              <a:rPr lang="es-AR" sz="1600" dirty="0" err="1"/>
              <a:t>Acadêmicos</a:t>
            </a:r>
            <a:r>
              <a:rPr lang="es-AR" sz="1600" dirty="0"/>
              <a:t> (docentes e discentes)</a:t>
            </a:r>
          </a:p>
          <a:p>
            <a:pPr lvl="2"/>
            <a:r>
              <a:rPr lang="es-AR" sz="1600" dirty="0"/>
              <a:t>Empresas privadas</a:t>
            </a:r>
          </a:p>
          <a:p>
            <a:pPr lvl="3"/>
            <a:r>
              <a:rPr lang="es-AR" sz="1200" dirty="0" err="1"/>
              <a:t>Agronegócio</a:t>
            </a:r>
            <a:endParaRPr lang="es-AR" sz="1200" dirty="0"/>
          </a:p>
          <a:p>
            <a:pPr lvl="3"/>
            <a:r>
              <a:rPr lang="es-AR" sz="1200" dirty="0" err="1"/>
              <a:t>Indústria</a:t>
            </a:r>
            <a:endParaRPr lang="es-AR" sz="1200" dirty="0"/>
          </a:p>
          <a:p>
            <a:pPr lvl="3"/>
            <a:r>
              <a:rPr lang="es-AR" sz="1200" dirty="0"/>
              <a:t>Transporte, </a:t>
            </a:r>
            <a:r>
              <a:rPr lang="es-AR" sz="1200" dirty="0" err="1"/>
              <a:t>armazenagem</a:t>
            </a:r>
            <a:r>
              <a:rPr lang="es-AR" sz="1200" dirty="0"/>
              <a:t> e logística</a:t>
            </a:r>
          </a:p>
          <a:p>
            <a:pPr lvl="3"/>
            <a:r>
              <a:rPr lang="es-AR" sz="1200" dirty="0" err="1" smtClean="0"/>
              <a:t>Comércio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12880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4000" dirty="0" smtClean="0"/>
              <a:t>(3) DEMANDAS </a:t>
            </a:r>
            <a:r>
              <a:rPr lang="es-AR" sz="4000" dirty="0" smtClean="0"/>
              <a:t>IDENTIFICADAS </a:t>
            </a:r>
            <a:r>
              <a:rPr lang="es-AR" sz="4000" dirty="0" smtClean="0"/>
              <a:t>NAS </a:t>
            </a:r>
            <a:r>
              <a:rPr lang="es-AR" sz="4000" dirty="0" smtClean="0"/>
              <a:t>OFICINAS E NAS ENTREVISTAS 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AR" dirty="0" err="1" smtClean="0"/>
              <a:t>Responsável</a:t>
            </a:r>
            <a:r>
              <a:rPr lang="es-AR" dirty="0" smtClean="0"/>
              <a:t>(</a:t>
            </a:r>
            <a:r>
              <a:rPr lang="es-AR" dirty="0" err="1" smtClean="0"/>
              <a:t>is</a:t>
            </a:r>
            <a:r>
              <a:rPr lang="es-AR" dirty="0" smtClean="0"/>
              <a:t>): </a:t>
            </a:r>
            <a:r>
              <a:rPr lang="es-AR" dirty="0" smtClean="0"/>
              <a:t>Urbana e FGV</a:t>
            </a:r>
            <a:endParaRPr lang="es-AR" dirty="0" smtClean="0"/>
          </a:p>
          <a:p>
            <a:pPr marL="514350" indent="-514350"/>
            <a:r>
              <a:rPr lang="es-AR" dirty="0" err="1" smtClean="0"/>
              <a:t>Conteúdo</a:t>
            </a:r>
            <a:r>
              <a:rPr lang="es-AR" dirty="0" smtClean="0"/>
              <a:t>:</a:t>
            </a:r>
          </a:p>
          <a:p>
            <a:pPr lvl="1"/>
            <a:r>
              <a:rPr lang="es-AR" dirty="0" err="1" smtClean="0"/>
              <a:t>Informacao</a:t>
            </a:r>
            <a:r>
              <a:rPr lang="es-AR" dirty="0" smtClean="0"/>
              <a:t> (sobre o que </a:t>
            </a:r>
            <a:r>
              <a:rPr lang="es-AR" dirty="0" err="1" smtClean="0"/>
              <a:t>já</a:t>
            </a:r>
            <a:r>
              <a:rPr lang="es-AR" dirty="0" smtClean="0"/>
              <a:t> existe e o que a FNS pode promover), </a:t>
            </a:r>
            <a:r>
              <a:rPr lang="es-AR" dirty="0" err="1" smtClean="0"/>
              <a:t>necessidade</a:t>
            </a:r>
            <a:r>
              <a:rPr lang="es-AR" dirty="0" smtClean="0"/>
              <a:t> de </a:t>
            </a:r>
            <a:r>
              <a:rPr lang="es-AR" dirty="0" err="1" smtClean="0"/>
              <a:t>desenvolvimento</a:t>
            </a:r>
            <a:r>
              <a:rPr lang="es-AR" dirty="0" smtClean="0"/>
              <a:t> </a:t>
            </a:r>
            <a:r>
              <a:rPr lang="es-AR" dirty="0" err="1" smtClean="0"/>
              <a:t>economico</a:t>
            </a:r>
            <a:r>
              <a:rPr lang="es-AR" dirty="0" smtClean="0"/>
              <a:t>, papel dos </a:t>
            </a:r>
            <a:r>
              <a:rPr lang="es-AR" dirty="0" err="1" smtClean="0"/>
              <a:t>governos</a:t>
            </a:r>
            <a:r>
              <a:rPr lang="es-AR" dirty="0" smtClean="0"/>
              <a:t> e incentivos (nao </a:t>
            </a:r>
            <a:r>
              <a:rPr lang="es-AR" dirty="0" err="1" smtClean="0"/>
              <a:t>há</a:t>
            </a:r>
            <a:r>
              <a:rPr lang="es-AR" dirty="0" smtClean="0"/>
              <a:t> clareza)</a:t>
            </a:r>
          </a:p>
          <a:p>
            <a:pPr lvl="1"/>
            <a:r>
              <a:rPr lang="es-AR" dirty="0" smtClean="0"/>
              <a:t>Contrastar a </a:t>
            </a:r>
            <a:r>
              <a:rPr lang="es-AR" dirty="0" err="1" smtClean="0"/>
              <a:t>percepcao</a:t>
            </a:r>
            <a:r>
              <a:rPr lang="es-AR" dirty="0" smtClean="0"/>
              <a:t> das </a:t>
            </a:r>
            <a:r>
              <a:rPr lang="es-AR" dirty="0" err="1" smtClean="0"/>
              <a:t>atividades</a:t>
            </a:r>
            <a:r>
              <a:rPr lang="es-AR" dirty="0" smtClean="0"/>
              <a:t> nao levantadas\nao identificadas\sugeridas </a:t>
            </a:r>
            <a:r>
              <a:rPr lang="es-AR" dirty="0" err="1" smtClean="0"/>
              <a:t>com</a:t>
            </a:r>
            <a:r>
              <a:rPr lang="es-AR" dirty="0" smtClean="0"/>
              <a:t> as </a:t>
            </a:r>
            <a:r>
              <a:rPr lang="es-AR" dirty="0" err="1" smtClean="0"/>
              <a:t>atividades</a:t>
            </a:r>
            <a:r>
              <a:rPr lang="es-AR" dirty="0" smtClean="0"/>
              <a:t> destacadas no P2 (“</a:t>
            </a:r>
            <a:r>
              <a:rPr lang="es-AR" dirty="0" err="1" smtClean="0"/>
              <a:t>descasamento</a:t>
            </a:r>
            <a:r>
              <a:rPr lang="es-AR" dirty="0" smtClean="0"/>
              <a:t>” entre as </a:t>
            </a:r>
            <a:r>
              <a:rPr lang="es-AR" dirty="0" err="1" smtClean="0"/>
              <a:t>percepcoes</a:t>
            </a:r>
            <a:r>
              <a:rPr lang="es-AR" dirty="0" smtClean="0"/>
              <a:t>)</a:t>
            </a:r>
          </a:p>
          <a:p>
            <a:pPr marL="914400" lvl="1" indent="-514350"/>
            <a:endParaRPr lang="es-A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12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200" dirty="0"/>
              <a:t>(4) FERROVIA COMO DESAFIO OU INDUTOR DO DESENVOLVIMENTO REGIONAL?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AR" dirty="0" err="1" smtClean="0"/>
              <a:t>Responsável</a:t>
            </a:r>
            <a:r>
              <a:rPr lang="es-AR" dirty="0" smtClean="0"/>
              <a:t>(</a:t>
            </a:r>
            <a:r>
              <a:rPr lang="es-AR" dirty="0" err="1" smtClean="0"/>
              <a:t>is</a:t>
            </a:r>
            <a:r>
              <a:rPr lang="es-AR" dirty="0" smtClean="0"/>
              <a:t>):  </a:t>
            </a:r>
            <a:r>
              <a:rPr lang="es-AR" dirty="0" smtClean="0"/>
              <a:t>Urbana </a:t>
            </a:r>
            <a:r>
              <a:rPr lang="es-AR" dirty="0" smtClean="0"/>
              <a:t>e </a:t>
            </a:r>
            <a:r>
              <a:rPr lang="es-AR" dirty="0" smtClean="0"/>
              <a:t>FGV</a:t>
            </a:r>
          </a:p>
          <a:p>
            <a:pPr marL="514350" indent="-514350"/>
            <a:r>
              <a:rPr lang="es-AR" dirty="0" err="1" smtClean="0"/>
              <a:t>Conteúdo</a:t>
            </a:r>
            <a:r>
              <a:rPr lang="es-AR" dirty="0" smtClean="0"/>
              <a:t>:</a:t>
            </a:r>
          </a:p>
          <a:p>
            <a:pPr marL="914400" lvl="1" indent="-514350"/>
            <a:r>
              <a:rPr lang="es-AR" dirty="0" err="1" smtClean="0"/>
              <a:t>Vetor</a:t>
            </a:r>
            <a:r>
              <a:rPr lang="es-AR" dirty="0" smtClean="0"/>
              <a:t> </a:t>
            </a:r>
            <a:r>
              <a:rPr lang="es-AR" dirty="0" err="1" smtClean="0"/>
              <a:t>ou</a:t>
            </a:r>
            <a:r>
              <a:rPr lang="es-AR" dirty="0" smtClean="0"/>
              <a:t> nao?</a:t>
            </a:r>
          </a:p>
          <a:p>
            <a:pPr marL="1314450" lvl="2" indent="-514350"/>
            <a:r>
              <a:rPr lang="es-AR" dirty="0" err="1" smtClean="0"/>
              <a:t>Empregos</a:t>
            </a:r>
            <a:r>
              <a:rPr lang="es-AR" dirty="0" smtClean="0"/>
              <a:t> </a:t>
            </a:r>
            <a:r>
              <a:rPr lang="es-AR" dirty="0" err="1" smtClean="0"/>
              <a:t>diretos</a:t>
            </a:r>
            <a:r>
              <a:rPr lang="es-AR" dirty="0" smtClean="0"/>
              <a:t> (e </a:t>
            </a:r>
            <a:r>
              <a:rPr lang="es-AR" dirty="0" err="1" smtClean="0"/>
              <a:t>indiretos</a:t>
            </a:r>
            <a:r>
              <a:rPr lang="es-AR" dirty="0" smtClean="0"/>
              <a:t>) e </a:t>
            </a:r>
            <a:r>
              <a:rPr lang="es-AR" dirty="0" err="1" smtClean="0"/>
              <a:t>producao</a:t>
            </a:r>
            <a:r>
              <a:rPr lang="es-AR" dirty="0" smtClean="0"/>
              <a:t> para </a:t>
            </a:r>
            <a:r>
              <a:rPr lang="es-AR" dirty="0" err="1" smtClean="0"/>
              <a:t>além</a:t>
            </a:r>
            <a:r>
              <a:rPr lang="es-AR" dirty="0" smtClean="0"/>
              <a:t> da FNS</a:t>
            </a:r>
          </a:p>
          <a:p>
            <a:pPr marL="914400" lvl="1" indent="-514350"/>
            <a:r>
              <a:rPr lang="es-AR" dirty="0" err="1" smtClean="0"/>
              <a:t>Síntese</a:t>
            </a:r>
            <a:r>
              <a:rPr lang="es-AR" dirty="0" smtClean="0"/>
              <a:t> das </a:t>
            </a:r>
            <a:r>
              <a:rPr lang="es-AR" dirty="0" err="1" smtClean="0"/>
              <a:t>atividades</a:t>
            </a:r>
            <a:r>
              <a:rPr lang="es-AR" dirty="0" smtClean="0"/>
              <a:t> </a:t>
            </a:r>
            <a:r>
              <a:rPr lang="es-AR" dirty="0" err="1" smtClean="0"/>
              <a:t>economicas</a:t>
            </a:r>
            <a:r>
              <a:rPr lang="es-AR" dirty="0" smtClean="0"/>
              <a:t> pre-existentes que </a:t>
            </a:r>
            <a:r>
              <a:rPr lang="es-AR" dirty="0" err="1" smtClean="0"/>
              <a:t>podem</a:t>
            </a:r>
            <a:r>
              <a:rPr lang="es-AR" dirty="0" smtClean="0"/>
              <a:t> se beneficiar da FNS. </a:t>
            </a:r>
          </a:p>
          <a:p>
            <a:pPr marL="914400" lvl="1" indent="-514350"/>
            <a:r>
              <a:rPr lang="es-AR" dirty="0" err="1" smtClean="0"/>
              <a:t>Necessidade</a:t>
            </a:r>
            <a:r>
              <a:rPr lang="es-AR" dirty="0" smtClean="0"/>
              <a:t> de escala e </a:t>
            </a:r>
            <a:r>
              <a:rPr lang="es-AR" dirty="0" err="1" smtClean="0"/>
              <a:t>frequencia</a:t>
            </a:r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1172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4874" y="569741"/>
            <a:ext cx="8229600" cy="1143000"/>
          </a:xfrm>
        </p:spPr>
        <p:txBody>
          <a:bodyPr>
            <a:noAutofit/>
          </a:bodyPr>
          <a:lstStyle/>
          <a:p>
            <a:r>
              <a:rPr lang="es-AR" sz="3200" dirty="0"/>
              <a:t>(5) PREOCUPACOES PARA O ESTABELECIMENTO DE UMA CARTEIRA DE NEGÓCIOS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s-AR" dirty="0" err="1" smtClean="0"/>
              <a:t>Responsável</a:t>
            </a:r>
            <a:r>
              <a:rPr lang="es-AR" dirty="0" smtClean="0"/>
              <a:t>(</a:t>
            </a:r>
            <a:r>
              <a:rPr lang="es-AR" dirty="0" err="1" smtClean="0"/>
              <a:t>is</a:t>
            </a:r>
            <a:r>
              <a:rPr lang="es-AR" smtClean="0"/>
              <a:t>): Urbana e </a:t>
            </a:r>
            <a:r>
              <a:rPr lang="es-AR" dirty="0" smtClean="0"/>
              <a:t>FGV</a:t>
            </a:r>
          </a:p>
          <a:p>
            <a:pPr marL="514350" indent="-514350"/>
            <a:r>
              <a:rPr lang="es-AR" dirty="0" err="1" smtClean="0"/>
              <a:t>Conteúdo</a:t>
            </a:r>
            <a:r>
              <a:rPr lang="es-AR" dirty="0" smtClean="0"/>
              <a:t>:</a:t>
            </a:r>
          </a:p>
          <a:p>
            <a:pPr lvl="1"/>
            <a:r>
              <a:rPr lang="es-AR" dirty="0" smtClean="0"/>
              <a:t>Incertezas acerca do impacto da FNS e de </a:t>
            </a:r>
            <a:r>
              <a:rPr lang="es-AR" dirty="0" err="1" smtClean="0"/>
              <a:t>suas</a:t>
            </a:r>
            <a:r>
              <a:rPr lang="es-AR" dirty="0" smtClean="0"/>
              <a:t> </a:t>
            </a:r>
            <a:r>
              <a:rPr lang="es-AR" dirty="0" err="1" smtClean="0"/>
              <a:t>condicoes</a:t>
            </a:r>
            <a:r>
              <a:rPr lang="es-AR" dirty="0" smtClean="0"/>
              <a:t> de </a:t>
            </a:r>
            <a:r>
              <a:rPr lang="es-AR" dirty="0" err="1" smtClean="0"/>
              <a:t>operacao</a:t>
            </a:r>
            <a:r>
              <a:rPr lang="es-AR" dirty="0" smtClean="0"/>
              <a:t> (VALEC e VLI)</a:t>
            </a:r>
          </a:p>
          <a:p>
            <a:pPr lvl="1"/>
            <a:r>
              <a:rPr lang="es-AR" dirty="0" smtClean="0"/>
              <a:t>Incertezas </a:t>
            </a:r>
            <a:r>
              <a:rPr lang="es-AR" dirty="0" err="1" smtClean="0"/>
              <a:t>politicas</a:t>
            </a:r>
            <a:r>
              <a:rPr lang="es-AR" dirty="0" smtClean="0"/>
              <a:t> e </a:t>
            </a:r>
            <a:r>
              <a:rPr lang="es-AR" dirty="0" err="1" smtClean="0"/>
              <a:t>institucionais</a:t>
            </a:r>
            <a:endParaRPr lang="es-AR" dirty="0" smtClean="0"/>
          </a:p>
          <a:p>
            <a:pPr lvl="1"/>
            <a:r>
              <a:rPr lang="es-AR" dirty="0" err="1" smtClean="0"/>
              <a:t>Infraestruturas</a:t>
            </a:r>
            <a:r>
              <a:rPr lang="es-AR" dirty="0" smtClean="0"/>
              <a:t> complementares e </a:t>
            </a:r>
            <a:r>
              <a:rPr lang="es-AR" dirty="0" err="1" smtClean="0"/>
              <a:t>concorrentes</a:t>
            </a:r>
            <a:endParaRPr lang="es-A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(6) DESAFIOS E OPORTUNIDADES</a:t>
            </a:r>
            <a:br>
              <a:rPr lang="es-AR" dirty="0" smtClean="0"/>
            </a:br>
            <a:r>
              <a:rPr lang="es-AR" dirty="0" smtClean="0"/>
              <a:t>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s-AR" dirty="0" err="1" smtClean="0"/>
              <a:t>Responsável</a:t>
            </a:r>
            <a:r>
              <a:rPr lang="es-AR" dirty="0" smtClean="0"/>
              <a:t>(</a:t>
            </a:r>
            <a:r>
              <a:rPr lang="es-AR" dirty="0" err="1" smtClean="0"/>
              <a:t>is</a:t>
            </a:r>
            <a:r>
              <a:rPr lang="es-AR" dirty="0" smtClean="0"/>
              <a:t>): Urbana e FGV</a:t>
            </a:r>
          </a:p>
          <a:p>
            <a:pPr marL="514350" indent="-514350"/>
            <a:r>
              <a:rPr lang="es-AR" dirty="0" err="1" smtClean="0"/>
              <a:t>Conteúdo</a:t>
            </a:r>
            <a:r>
              <a:rPr lang="es-AR" dirty="0" smtClean="0"/>
              <a:t>:</a:t>
            </a:r>
          </a:p>
          <a:p>
            <a:pPr lvl="1"/>
            <a:r>
              <a:rPr lang="es-AR" dirty="0" smtClean="0"/>
              <a:t>Desenvolver e </a:t>
            </a:r>
            <a:r>
              <a:rPr lang="es-AR" dirty="0" err="1" smtClean="0"/>
              <a:t>aprimorar</a:t>
            </a:r>
            <a:r>
              <a:rPr lang="es-AR" dirty="0" smtClean="0"/>
              <a:t> mecanismos de </a:t>
            </a:r>
            <a:r>
              <a:rPr lang="es-AR" dirty="0" err="1" smtClean="0"/>
              <a:t>governanca</a:t>
            </a:r>
            <a:r>
              <a:rPr lang="es-AR" dirty="0" smtClean="0"/>
              <a:t> entre os atores públicos e privados</a:t>
            </a:r>
          </a:p>
          <a:p>
            <a:pPr lvl="2"/>
            <a:r>
              <a:rPr lang="es-AR" dirty="0" err="1" smtClean="0"/>
              <a:t>Fragilidade</a:t>
            </a:r>
            <a:r>
              <a:rPr lang="es-AR" dirty="0" smtClean="0"/>
              <a:t> Institucional (</a:t>
            </a:r>
            <a:r>
              <a:rPr lang="es-AR" dirty="0" err="1" smtClean="0"/>
              <a:t>comunicacao</a:t>
            </a:r>
            <a:r>
              <a:rPr lang="es-AR" dirty="0" smtClean="0"/>
              <a:t>, </a:t>
            </a:r>
            <a:r>
              <a:rPr lang="es-AR" dirty="0" err="1" smtClean="0"/>
              <a:t>estrutura</a:t>
            </a:r>
            <a:r>
              <a:rPr lang="es-AR" dirty="0" smtClean="0"/>
              <a:t> interna  e </a:t>
            </a:r>
            <a:r>
              <a:rPr lang="es-AR" dirty="0" err="1" smtClean="0"/>
              <a:t>qualidade</a:t>
            </a:r>
            <a:r>
              <a:rPr lang="es-AR" dirty="0" smtClean="0"/>
              <a:t> da </a:t>
            </a:r>
            <a:r>
              <a:rPr lang="es-AR" dirty="0" err="1" smtClean="0"/>
              <a:t>gestao</a:t>
            </a:r>
            <a:r>
              <a:rPr lang="es-AR" dirty="0" smtClean="0"/>
              <a:t> publica dos </a:t>
            </a:r>
            <a:r>
              <a:rPr lang="es-AR" dirty="0" err="1" smtClean="0"/>
              <a:t>governos</a:t>
            </a:r>
            <a:r>
              <a:rPr lang="es-AR" dirty="0" smtClean="0"/>
              <a:t> </a:t>
            </a:r>
            <a:r>
              <a:rPr lang="es-AR" dirty="0" err="1" smtClean="0"/>
              <a:t>locais</a:t>
            </a:r>
            <a:r>
              <a:rPr lang="es-AR" dirty="0" smtClean="0"/>
              <a:t>, </a:t>
            </a:r>
            <a:r>
              <a:rPr lang="es-AR" dirty="0" err="1" smtClean="0"/>
              <a:t>camaras</a:t>
            </a:r>
            <a:r>
              <a:rPr lang="es-AR" dirty="0" smtClean="0"/>
              <a:t> </a:t>
            </a:r>
            <a:r>
              <a:rPr lang="es-AR" dirty="0" err="1" smtClean="0"/>
              <a:t>setoriais</a:t>
            </a:r>
            <a:r>
              <a:rPr lang="es-AR" dirty="0" smtClean="0"/>
              <a:t>, consorcios, demandas por </a:t>
            </a:r>
            <a:r>
              <a:rPr lang="es-AR" dirty="0" err="1" smtClean="0"/>
              <a:t>servicos</a:t>
            </a:r>
            <a:r>
              <a:rPr lang="es-AR" dirty="0" smtClean="0"/>
              <a:t> </a:t>
            </a:r>
            <a:r>
              <a:rPr lang="es-AR" dirty="0" err="1" smtClean="0"/>
              <a:t>publicos</a:t>
            </a:r>
            <a:r>
              <a:rPr lang="es-AR" dirty="0" smtClean="0"/>
              <a:t>).</a:t>
            </a:r>
            <a:endParaRPr lang="es-AR" dirty="0"/>
          </a:p>
          <a:p>
            <a:pPr lvl="1"/>
            <a:r>
              <a:rPr lang="es-AR" dirty="0" smtClean="0"/>
              <a:t>Oportunidades </a:t>
            </a:r>
            <a:r>
              <a:rPr lang="es-AR" dirty="0" err="1" smtClean="0"/>
              <a:t>em</a:t>
            </a:r>
            <a:r>
              <a:rPr lang="es-AR" dirty="0" smtClean="0"/>
              <a:t> </a:t>
            </a:r>
            <a:r>
              <a:rPr lang="es-AR" dirty="0" err="1" smtClean="0"/>
              <a:t>servicos</a:t>
            </a:r>
            <a:r>
              <a:rPr lang="es-AR" dirty="0" smtClean="0"/>
              <a:t> (?)</a:t>
            </a:r>
          </a:p>
        </p:txBody>
      </p:sp>
    </p:spTree>
    <p:extLst>
      <p:ext uri="{BB962C8B-B14F-4D97-AF65-F5344CB8AC3E}">
        <p14:creationId xmlns:p14="http://schemas.microsoft.com/office/powerpoint/2010/main" val="283527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REPLANEJAMENTO DO CRONOGRAMA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BASES PARA ADITIVO DE PRAZO E REPROGRAMAÇÃO FINANCEIRA E CONTRATUAL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4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Cronograma: Etapas e Produtos</a:t>
            </a:r>
            <a:br>
              <a:rPr lang="pt-BR" dirty="0" smtClean="0"/>
            </a:br>
            <a:r>
              <a:rPr lang="pt-BR" dirty="0" smtClean="0"/>
              <a:t>(proposta inicial)</a:t>
            </a:r>
            <a:endParaRPr lang="pt-BR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/>
          </p:nvPr>
        </p:nvGraphicFramePr>
        <p:xfrm>
          <a:off x="1487322" y="2175161"/>
          <a:ext cx="101727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10172722" imgH="2695557" progId="Excel.Sheet.12">
                  <p:embed/>
                </p:oleObj>
              </mc:Choice>
              <mc:Fallback>
                <p:oleObj name="Worksheet" r:id="rId3" imgW="10172722" imgH="2695557" progId="Excel.Shee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322" y="2175161"/>
                        <a:ext cx="101727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746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ONDE ESTAMOS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P1 (Plano de Trabalho)</a:t>
            </a:r>
          </a:p>
          <a:p>
            <a:pPr lvl="1"/>
            <a:r>
              <a:rPr lang="pt-BR" dirty="0" smtClean="0"/>
              <a:t>Elaborado, revisado, entregue e faturado</a:t>
            </a:r>
          </a:p>
          <a:p>
            <a:pPr lvl="1"/>
            <a:r>
              <a:rPr lang="pt-BR" dirty="0" smtClean="0"/>
              <a:t>Pagamento recebido (com atraso)</a:t>
            </a:r>
          </a:p>
          <a:p>
            <a:r>
              <a:rPr lang="pt-BR" dirty="0" smtClean="0"/>
              <a:t>P2 (Diagnóstico a partir de dados secundários: socioeconomia, meio-ambiente e infraestrutura de transportes)</a:t>
            </a:r>
          </a:p>
          <a:p>
            <a:pPr lvl="1"/>
            <a:r>
              <a:rPr lang="pt-BR" dirty="0" smtClean="0"/>
              <a:t>Elaborado, revisado e entregue</a:t>
            </a:r>
          </a:p>
          <a:p>
            <a:pPr lvl="1"/>
            <a:r>
              <a:rPr lang="pt-BR" dirty="0" smtClean="0"/>
              <a:t>Em faturamento</a:t>
            </a:r>
          </a:p>
          <a:p>
            <a:pPr lvl="1"/>
            <a:r>
              <a:rPr lang="pt-BR" dirty="0" smtClean="0"/>
              <a:t>Pagamento com previsão de atraso</a:t>
            </a:r>
          </a:p>
          <a:p>
            <a:r>
              <a:rPr lang="pt-BR" dirty="0" smtClean="0"/>
              <a:t>P3 (Diagnóstico acrescido de dados primários e percepções obtidas por meio da oficina)</a:t>
            </a:r>
          </a:p>
          <a:p>
            <a:pPr lvl="1"/>
            <a:r>
              <a:rPr lang="pt-BR" dirty="0" smtClean="0"/>
              <a:t>Oficinas realizadas</a:t>
            </a:r>
          </a:p>
          <a:p>
            <a:pPr lvl="1"/>
            <a:r>
              <a:rPr lang="pt-BR" dirty="0" smtClean="0"/>
              <a:t>Em processamento de informações e confeccionando </a:t>
            </a:r>
            <a:r>
              <a:rPr lang="pt-BR" smtClean="0"/>
              <a:t>o conteúdo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868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441960"/>
            <a:ext cx="9875520" cy="716280"/>
          </a:xfrm>
        </p:spPr>
        <p:txBody>
          <a:bodyPr/>
          <a:lstStyle/>
          <a:p>
            <a:r>
              <a:rPr lang="pt-BR" dirty="0" smtClean="0"/>
              <a:t>Primeira </a:t>
            </a:r>
            <a:r>
              <a:rPr lang="pt-BR" dirty="0" smtClean="0"/>
              <a:t>revisão (P1 versão final)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143000" y="1300162"/>
          <a:ext cx="9872663" cy="5061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4490"/>
                <a:gridCol w="1822494"/>
                <a:gridCol w="1885679"/>
              </a:tblGrid>
              <a:tr h="567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Produtos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Prazo de execução (dias)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Prazo previsto para entrega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0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1 – Plano de Trabalho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30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31/07/2015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2 – Sistematização dos dados secundários e elaboração do Diagnóstico Preliminar dos municípios do estado do Tocantins e da Área de Influência da Ferrovia Norte-Sul.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60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29/09/2015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27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3 – Levantamento, tratamento e sistematização dos dados primários dos municípios da área de Influência Direta da Ferrovia Norte-Sul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60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29/11/2015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4 – Diagnóstico do setor produtivo, mapeamento das especialidades da Área de Influência da Ferrovia Norte-Sul a partir dos dados primários, e consolidação do Diagnóstico Geral a partir das duas fontes de dados (primários e secundários)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28/12/2015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5 – Estratégias do Programa do Desenvolvimento Regional da Área de Influência da Ferrovia Norte-Sul no Estado do Tocantins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28/01/2016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6 – Programa de Desenvolvimento Regional da Área de Influência da Ferrovia Norte-Sul no Estado do Tocantins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27/02/2016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3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7 – Sumário Executivo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30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26/03/2016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8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441960"/>
            <a:ext cx="9875520" cy="716280"/>
          </a:xfrm>
        </p:spPr>
        <p:txBody>
          <a:bodyPr/>
          <a:lstStyle/>
          <a:p>
            <a:r>
              <a:rPr lang="pt-BR" dirty="0" smtClean="0"/>
              <a:t>Revisão proposta (</a:t>
            </a:r>
            <a:r>
              <a:rPr lang="pt-BR" dirty="0" err="1" smtClean="0"/>
              <a:t>jan</a:t>
            </a:r>
            <a:r>
              <a:rPr lang="pt-BR" dirty="0" smtClean="0"/>
              <a:t>/2016)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143000" y="1208722"/>
          <a:ext cx="9872663" cy="5094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4490"/>
                <a:gridCol w="1822494"/>
                <a:gridCol w="1885679"/>
              </a:tblGrid>
              <a:tr h="567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Produtos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Prazo de execução (dias)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Prazo previsto para entrega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603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1 – Plano de Trabalho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30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31/07/2015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2 – Sistematização dos dados secundários e elaboração do Diagnóstico Preliminar dos municípios do estado do Tocantins e da Área de Influência da Ferrovia Norte-Sul.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29/09/2015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27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3 – Levantamento, tratamento e sistematização dos dados primários dos municípios da área de Influência Direta da Ferrovia Norte-Sul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60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15/02/2016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4 – Diagnóstico do setor produtivo, mapeamento das especialidades da Área de Influência da Ferrovia Norte-Sul a partir dos dados primários, e consolidação do Diagnóstico Geral a partir das duas fontes de dados (primários e secundários)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15/03/2016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5 – Estratégias do Programa do Desenvolvimento Regional da Área de Influência da Ferrovia Norte-Sul no Estado do Tocantins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15/04/2016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6 – Programa de Desenvolvimento Regional da Área de Influência da Ferrovia Norte-Sul no Estado do Tocantins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15/05/2016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53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Produto 7 – Sumário Executivo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30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15/06/2016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8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agora?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Pelo menos mais 3 meses </a:t>
            </a:r>
            <a:r>
              <a:rPr lang="pt-BR" sz="3200" dirty="0" smtClean="0"/>
              <a:t>adicionais</a:t>
            </a:r>
            <a:endParaRPr lang="pt-BR" sz="3200" dirty="0" smtClean="0"/>
          </a:p>
          <a:p>
            <a:pPr lvl="1"/>
            <a:r>
              <a:rPr lang="es-AR" sz="3000" dirty="0" smtClean="0"/>
              <a:t>4 meses </a:t>
            </a:r>
            <a:r>
              <a:rPr lang="es-AR" sz="3000" dirty="0" err="1" smtClean="0"/>
              <a:t>em</a:t>
            </a:r>
            <a:r>
              <a:rPr lang="es-AR" sz="3000" dirty="0" smtClean="0"/>
              <a:t> </a:t>
            </a:r>
            <a:r>
              <a:rPr lang="es-AR" sz="3000" dirty="0" err="1" smtClean="0"/>
              <a:t>relacao</a:t>
            </a:r>
            <a:r>
              <a:rPr lang="es-AR" sz="3000" dirty="0" smtClean="0"/>
              <a:t> </a:t>
            </a:r>
            <a:r>
              <a:rPr lang="es-AR" sz="3000" dirty="0" err="1" smtClean="0"/>
              <a:t>ao</a:t>
            </a:r>
            <a:r>
              <a:rPr lang="es-AR" sz="3000" dirty="0" smtClean="0"/>
              <a:t> </a:t>
            </a:r>
            <a:r>
              <a:rPr lang="es-AR" sz="3000" dirty="0" smtClean="0"/>
              <a:t>TR (120 </a:t>
            </a:r>
            <a:r>
              <a:rPr lang="es-AR" sz="3000" dirty="0" err="1" smtClean="0"/>
              <a:t>dias</a:t>
            </a:r>
            <a:r>
              <a:rPr lang="es-AR" sz="3000" dirty="0" smtClean="0"/>
              <a:t>)</a:t>
            </a:r>
            <a:endParaRPr lang="pt-BR" sz="3000" dirty="0" smtClean="0"/>
          </a:p>
        </p:txBody>
      </p:sp>
    </p:spTree>
    <p:extLst>
      <p:ext uri="{BB962C8B-B14F-4D97-AF65-F5344CB8AC3E}">
        <p14:creationId xmlns:p14="http://schemas.microsoft.com/office/powerpoint/2010/main" val="40374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307" y="335110"/>
            <a:ext cx="12460073" cy="629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PRODUTO 3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Coleta de dados primários, complementação das informações e consolidação das bases de dados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357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diz o Plano de Trabalho sobre o P3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Produto 3 estabelece como objetivo a </a:t>
            </a:r>
            <a:r>
              <a:rPr lang="pt-BR" u="sng" dirty="0"/>
              <a:t>identificação e localização de dados relevantes e suas fontes, abrangendo informações estatísticas, estudos e outras publicações voltadas para economia da região, para que sejam realizados levantamentos in loco de dados primários</a:t>
            </a:r>
            <a:r>
              <a:rPr lang="pt-BR" dirty="0"/>
              <a:t>, a partir da realização de 06 (seis) oficinas envolvendo técnicos da Contratante, atores sociais e representantes do setor empresarial público e privado</a:t>
            </a:r>
            <a:r>
              <a:rPr lang="pt-BR" dirty="0" smtClean="0"/>
              <a:t>.</a:t>
            </a:r>
          </a:p>
          <a:p>
            <a:r>
              <a:rPr lang="pt-BR" dirty="0"/>
              <a:t>Trata-se de uma etapa do trabalho que </a:t>
            </a:r>
            <a:r>
              <a:rPr lang="pt-BR" u="sng" dirty="0"/>
              <a:t>agregará as informações complementares ao diagnóstico geral da área de influência </a:t>
            </a:r>
            <a:r>
              <a:rPr lang="pt-BR" dirty="0"/>
              <a:t>(produto 2), que visa a elaboração dos perfis (contextos) natural/ambiental, social, econômico, demográfico, de cobertura e uso da terra e infraestrutura, além do diagnóstico do setor produtivo e mapeamento de especialidades (produto 4), que visa a caracterização dos sistemas produtivos existentes (setores, cadeias, segmentos e complexos produtivos), contemplando além da situação atual, a identificação dos desafios particulares a cada sistema produtivo. </a:t>
            </a:r>
          </a:p>
        </p:txBody>
      </p:sp>
    </p:spTree>
    <p:extLst>
      <p:ext uri="{BB962C8B-B14F-4D97-AF65-F5344CB8AC3E}">
        <p14:creationId xmlns:p14="http://schemas.microsoft.com/office/powerpoint/2010/main" val="25428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Destaques sobre o P3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(...) </a:t>
            </a:r>
            <a:r>
              <a:rPr lang="pt-BR" u="sng" dirty="0" smtClean="0"/>
              <a:t>levantamento </a:t>
            </a:r>
            <a:r>
              <a:rPr lang="pt-BR" u="sng" dirty="0"/>
              <a:t>e consolidação de informações primárias das condições sociais e das potencialidades econômicas</a:t>
            </a:r>
            <a:r>
              <a:rPr lang="pt-BR" dirty="0"/>
              <a:t> do estado do Tocantins. </a:t>
            </a:r>
            <a:endParaRPr lang="pt-BR" dirty="0" smtClean="0"/>
          </a:p>
          <a:p>
            <a:r>
              <a:rPr lang="pt-BR" dirty="0"/>
              <a:t>Os produtos previstos para esta etapa são </a:t>
            </a:r>
            <a:r>
              <a:rPr lang="pt-BR" u="sng" dirty="0"/>
              <a:t>relatórios com a sistematização dos dados primários. </a:t>
            </a:r>
            <a:r>
              <a:rPr lang="pt-BR" dirty="0"/>
              <a:t>A sistematização da base de informações se dará a partir de levantamentos primários, obtidos nas oficinas e de entrevistas – in loco e por meio eletrônico.</a:t>
            </a:r>
          </a:p>
          <a:p>
            <a:r>
              <a:rPr lang="pt-BR" dirty="0"/>
              <a:t>Resumidamente, este produto consistirá na realização de oficinas programadas e entrevistas com os atores sociais e econômicos do estado, em especial, os representantes dos diversos setores da economia do estado, visando maior detalhamento do quadro econômico, o que permitirá </a:t>
            </a:r>
            <a:r>
              <a:rPr lang="pt-BR" u="sng" dirty="0"/>
              <a:t>identificar um perfil mais detalhado de cada setor, bem como suas perspectivas de médio e longo prazo</a:t>
            </a:r>
            <a:r>
              <a:rPr lang="pt-BR" dirty="0"/>
              <a:t>, ou seja, para maior profundidade quanto a estruturação na definição dos projetos chave, serão realizadas coletas de dados primários em oficinas e por questionários encaminhados por via eletrônica.</a:t>
            </a:r>
          </a:p>
        </p:txBody>
      </p:sp>
    </p:spTree>
    <p:extLst>
      <p:ext uri="{BB962C8B-B14F-4D97-AF65-F5344CB8AC3E}">
        <p14:creationId xmlns:p14="http://schemas.microsoft.com/office/powerpoint/2010/main" val="7722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a coleta primária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Oficinas</a:t>
            </a:r>
          </a:p>
          <a:p>
            <a:pPr lvl="1"/>
            <a:r>
              <a:rPr lang="pt-BR" u="sng" dirty="0"/>
              <a:t>Grande parte do levantamento de dados primários se dará por meio das oficinas</a:t>
            </a:r>
            <a:r>
              <a:rPr lang="pt-BR" dirty="0"/>
              <a:t> nas quais participam representantes dos diversos segmentos da economia do estado, além dos representantes do setor público estadual. </a:t>
            </a:r>
          </a:p>
          <a:p>
            <a:pPr lvl="2"/>
            <a:r>
              <a:rPr lang="pt-BR" dirty="0" smtClean="0"/>
              <a:t>Prospecção </a:t>
            </a:r>
            <a:r>
              <a:rPr lang="pt-BR" dirty="0"/>
              <a:t>e coleta de informações primárias, relatórios e base de dados referentes ao setor produtivo de Tocantins. </a:t>
            </a:r>
            <a:endParaRPr lang="pt-BR" dirty="0" smtClean="0"/>
          </a:p>
          <a:p>
            <a:pPr lvl="2"/>
            <a:r>
              <a:rPr lang="pt-BR" dirty="0"/>
              <a:t>Coleta de informações, relatórios e base de dados referente à legislação tributária e à formação e qualificação de mão de obra em Tocantins, com o objetivo de subsidiar os relatórios dos outros consultores da </a:t>
            </a:r>
            <a:r>
              <a:rPr lang="pt-BR" dirty="0" smtClean="0"/>
              <a:t>FGV.</a:t>
            </a:r>
          </a:p>
          <a:p>
            <a:pPr lvl="2"/>
            <a:r>
              <a:rPr lang="pt-BR" dirty="0"/>
              <a:t>Contatos com entidades locais (FIETO, Secretaria da Indústria, associações de classe etc.) para a proposição de sondagens </a:t>
            </a:r>
            <a:r>
              <a:rPr lang="pt-BR" dirty="0" smtClean="0"/>
              <a:t>setoriais.</a:t>
            </a:r>
          </a:p>
          <a:p>
            <a:pPr lvl="2"/>
            <a:r>
              <a:rPr lang="pt-BR" dirty="0"/>
              <a:t>Entrevistas direcionadas a um grupo de empresas e players do setor produtivo de </a:t>
            </a:r>
            <a:r>
              <a:rPr lang="pt-BR" dirty="0" smtClean="0"/>
              <a:t>Tocantins.</a:t>
            </a:r>
          </a:p>
          <a:p>
            <a:pPr lvl="2"/>
            <a:r>
              <a:rPr lang="pt-BR" dirty="0"/>
              <a:t>Reunião com equipe da SEPLAN para a apropriação das informações, pesquisas, planos, programas e relatórios relacionados ao desenvolvimento do setor produtivo de Tocantins, além de eventual contato com outras secretarias de governo.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301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....ainda sobre coleta primária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Entrevistas </a:t>
            </a:r>
            <a:r>
              <a:rPr lang="pt-BR" dirty="0" smtClean="0"/>
              <a:t>estruturadas</a:t>
            </a:r>
          </a:p>
          <a:p>
            <a:pPr lvl="1"/>
            <a:r>
              <a:rPr lang="pt-BR" dirty="0"/>
              <a:t>A partir de roteiros de entrevistas e questionários, previamente elaborados para os diversos setores públicos e privados dos diversos segmentos, </a:t>
            </a:r>
            <a:r>
              <a:rPr lang="pt-BR" u="sng" dirty="0"/>
              <a:t>serão realizados os levantamentos, nas oficinas a serem realizadas e através de encaminhamento por meio eletrônico</a:t>
            </a:r>
            <a:r>
              <a:rPr lang="pt-BR" dirty="0"/>
              <a:t>. Tais roteiros englobarão, além das bases de dados de cada segmento e previsões de investimento em médio e longo prazo, informações sobre as percepções dos atores sobre a economia do Tocantins e as perspectivas de futuro dentro de cada setor, planos e projetos em desenvolvimento etc.</a:t>
            </a:r>
          </a:p>
        </p:txBody>
      </p:sp>
    </p:spTree>
    <p:extLst>
      <p:ext uri="{BB962C8B-B14F-4D97-AF65-F5344CB8AC3E}">
        <p14:creationId xmlns:p14="http://schemas.microsoft.com/office/powerpoint/2010/main" val="33664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Consolidação das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Consórcio criará para este Produto 3 um módulo com as informações primárias no sistema de informações, complementando os estudos, pesquisas, projetos e planos coletados ao longo das atividades do Produto 2. As informações primárias coletadas serão incluídas no sistema repositório on-line, desenvolvido em uma plataforma </a:t>
            </a:r>
            <a:r>
              <a:rPr lang="pt-BR" dirty="0" err="1" smtClean="0"/>
              <a:t>Joomla</a:t>
            </a:r>
            <a:r>
              <a:rPr lang="pt-BR" dirty="0" smtClean="0"/>
              <a:t>.</a:t>
            </a:r>
          </a:p>
          <a:p>
            <a:r>
              <a:rPr lang="pt-BR" dirty="0"/>
              <a:t>O objetivo da tarefa é complementar o desenvolvimento do sistema de informações que servirá de ferramenta de suporte na elaboração dos diagnósticos e planos de desenvolvimento previstos pelo Projeto, visando estabelecer uma análise estratégica atualizada da situação e perspectivas de desenvolvimento a partir das informações e análises prévias já existentes.</a:t>
            </a:r>
          </a:p>
        </p:txBody>
      </p:sp>
    </p:spTree>
    <p:extLst>
      <p:ext uri="{BB962C8B-B14F-4D97-AF65-F5344CB8AC3E}">
        <p14:creationId xmlns:p14="http://schemas.microsoft.com/office/powerpoint/2010/main" val="304863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720</TotalTime>
  <Words>1540</Words>
  <Application>Microsoft Office PowerPoint</Application>
  <PresentationFormat>Widescreen</PresentationFormat>
  <Paragraphs>146</Paragraphs>
  <Slides>22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Calibri</vt:lpstr>
      <vt:lpstr>Corbel</vt:lpstr>
      <vt:lpstr>Times New Roman</vt:lpstr>
      <vt:lpstr>Base</vt:lpstr>
      <vt:lpstr>Worksheet</vt:lpstr>
      <vt:lpstr>PDRAI-FNS TOCANTINS</vt:lpstr>
      <vt:lpstr>ONDE ESTAMOS</vt:lpstr>
      <vt:lpstr>Apresentação do PowerPoint</vt:lpstr>
      <vt:lpstr>PRODUTO 3</vt:lpstr>
      <vt:lpstr>O que diz o Plano de Trabalho sobre o P3</vt:lpstr>
      <vt:lpstr>Destaques sobre o P3</vt:lpstr>
      <vt:lpstr>Sobre a coleta primária de dados</vt:lpstr>
      <vt:lpstr>....ainda sobre coleta primária de dados</vt:lpstr>
      <vt:lpstr>Consolidação das informações</vt:lpstr>
      <vt:lpstr>Ou seja.....</vt:lpstr>
      <vt:lpstr>ESTRUTURA DO P3</vt:lpstr>
      <vt:lpstr>(1) Premissas</vt:lpstr>
      <vt:lpstr>(2) Mapa de Atores Participantes e Entrevistados</vt:lpstr>
      <vt:lpstr>(3) DEMANDAS IDENTIFICADAS NAS OFICINAS E NAS ENTREVISTAS </vt:lpstr>
      <vt:lpstr>(4) FERROVIA COMO DESAFIO OU INDUTOR DO DESENVOLVIMENTO REGIONAL? </vt:lpstr>
      <vt:lpstr>(5) PREOCUPACOES PARA O ESTABELECIMENTO DE UMA CARTEIRA DE NEGÓCIOS </vt:lpstr>
      <vt:lpstr>(6) DESAFIOS E OPORTUNIDADES   </vt:lpstr>
      <vt:lpstr>REPLANEJAMENTO DO CRONOGRAMA</vt:lpstr>
      <vt:lpstr>Cronograma: Etapas e Produtos (proposta inicial)</vt:lpstr>
      <vt:lpstr>Primeira revisão (P1 versão final)</vt:lpstr>
      <vt:lpstr>Revisão proposta (jan/2016)</vt:lpstr>
      <vt:lpstr>E agora?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PDRIS-FNS TOCANTINS</dc:title>
  <dc:creator>VLADIMIR FERNANDES MACIEL</dc:creator>
  <cp:lastModifiedBy>Urbana Desenvolvimento Econômico e Social</cp:lastModifiedBy>
  <cp:revision>28</cp:revision>
  <dcterms:created xsi:type="dcterms:W3CDTF">2016-01-05T19:56:46Z</dcterms:created>
  <dcterms:modified xsi:type="dcterms:W3CDTF">2016-01-07T16:56:18Z</dcterms:modified>
</cp:coreProperties>
</file>